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59" r:id="rId6"/>
    <p:sldId id="267" r:id="rId7"/>
    <p:sldId id="268" r:id="rId8"/>
    <p:sldId id="262" r:id="rId9"/>
    <p:sldId id="269" r:id="rId10"/>
    <p:sldId id="270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iRDr3reNajMlNYPXCOJKUiaAD4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6" autoAdjust="0"/>
    <p:restoredTop sz="65424" autoAdjust="0"/>
  </p:normalViewPr>
  <p:slideViewPr>
    <p:cSldViewPr snapToGrid="0">
      <p:cViewPr varScale="1">
        <p:scale>
          <a:sx n="54" d="100"/>
          <a:sy n="54" d="100"/>
        </p:scale>
        <p:origin x="1694" y="48"/>
      </p:cViewPr>
      <p:guideLst>
        <p:guide orient="horz" pos="1956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90299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42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13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739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de-AT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60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45076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25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370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endParaRPr lang="de-AT" strike="sngStrike" dirty="0"/>
          </a:p>
        </p:txBody>
      </p:sp>
    </p:spTree>
    <p:extLst>
      <p:ext uri="{BB962C8B-B14F-4D97-AF65-F5344CB8AC3E}">
        <p14:creationId xmlns:p14="http://schemas.microsoft.com/office/powerpoint/2010/main" val="4054481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515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51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Calibri"/>
              <a:buNone/>
              <a:defRPr sz="8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9265920" y="5460961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65921" y="0"/>
            <a:ext cx="2926080" cy="324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49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9265920" y="5460961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49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9265920" y="5460961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200"/>
              <a:buChar char=" 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Char char=" 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3pPr>
            <a:lvl4pPr marL="1828800" lvl="3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4pPr>
            <a:lvl5pPr marL="2286000" lvl="4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5pPr>
            <a:lvl6pPr marL="2743200" lvl="5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6pPr>
            <a:lvl7pPr marL="3200400" lvl="6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7pPr>
            <a:lvl8pPr marL="3657600" lvl="7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8pPr>
            <a:lvl9pPr marL="4114800" lvl="8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 sz="1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9265920" y="5460961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accen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330952"/>
          </a:xfrm>
          <a:prstGeom prst="rect">
            <a:avLst/>
          </a:prstGeom>
          <a:solidFill>
            <a:srgbClr val="B7E0E9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9265920" y="5460961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49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9265920" y="5460961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9265920" y="5460961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025" y="1613536"/>
            <a:ext cx="10346192" cy="4624686"/>
          </a:xfrm>
        </p:spPr>
        <p:txBody>
          <a:bodyPr lIns="0" rIns="0">
            <a:normAutofit/>
          </a:bodyPr>
          <a:lstStyle>
            <a:lvl1pPr>
              <a:defRPr sz="1920"/>
            </a:lvl1pPr>
            <a:lvl2pPr>
              <a:defRPr sz="180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4815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 "/>
              <a:defRPr sz="20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sldNum" idx="12"/>
          </p:nvPr>
        </p:nvSpPr>
        <p:spPr>
          <a:xfrm>
            <a:off x="9265920" y="5460961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" name="Google Shape;8;p3"/>
          <p:cNvSpPr/>
          <p:nvPr/>
        </p:nvSpPr>
        <p:spPr>
          <a:xfrm>
            <a:off x="0" y="0"/>
            <a:ext cx="12192000" cy="94923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3"/>
          <p:cNvSpPr/>
          <p:nvPr/>
        </p:nvSpPr>
        <p:spPr>
          <a:xfrm>
            <a:off x="0" y="6522720"/>
            <a:ext cx="12192000" cy="33528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A83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3"/>
          <p:cNvSpPr txBox="1">
            <a:spLocks noGrp="1"/>
          </p:cNvSpPr>
          <p:nvPr>
            <p:ph type="ftr" idx="11"/>
          </p:nvPr>
        </p:nvSpPr>
        <p:spPr>
          <a:xfrm>
            <a:off x="0" y="6572178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49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333555" y="1"/>
            <a:ext cx="857237" cy="9492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611696" y="975360"/>
            <a:ext cx="10825734" cy="328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Calibri"/>
              <a:buNone/>
            </a:pPr>
            <a:endParaRPr sz="720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Calibri"/>
              <a:buNone/>
            </a:pPr>
            <a:r>
              <a:rPr lang="de-DE" sz="8000" dirty="0"/>
              <a:t>Representing and Reasoing over Legal Policies</a:t>
            </a:r>
            <a:endParaRPr sz="8000"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667512" y="4136380"/>
            <a:ext cx="10671048" cy="24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960"/>
              <a:buNone/>
            </a:pPr>
            <a:r>
              <a:rPr lang="de-DE" sz="3300" dirty="0"/>
              <a:t>Ines Akaichi</a:t>
            </a:r>
          </a:p>
          <a:p>
            <a:pPr marL="0" lvl="0" indent="0" algn="l" rtl="0">
              <a:lnSpc>
                <a:spcPct val="7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960"/>
              <a:buNone/>
            </a:pPr>
            <a:r>
              <a:rPr lang="de-DE" sz="3300" dirty="0"/>
              <a:t>Online Biweekly Colloquium</a:t>
            </a:r>
          </a:p>
          <a:p>
            <a:pPr marL="0" lvl="0" indent="0" algn="l" rtl="0">
              <a:lnSpc>
                <a:spcPct val="7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960"/>
              <a:buNone/>
            </a:pPr>
            <a:br>
              <a:rPr lang="de-DE" sz="3300" dirty="0"/>
            </a:br>
            <a:r>
              <a:rPr lang="de-DE" sz="3300" dirty="0"/>
              <a:t>05/02/2020</a:t>
            </a:r>
            <a:br>
              <a:rPr lang="de-DE" sz="2960" dirty="0"/>
            </a:br>
            <a:endParaRPr sz="296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87" y="5315764"/>
            <a:ext cx="2478363" cy="12837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/>
              <a:t>Requirements for Policy Specification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167640" y="6453961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4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Approaches for policy specification </a:t>
            </a:r>
            <a:br>
              <a:rPr lang="de-AT" sz="44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41020" y="1932920"/>
            <a:ext cx="11109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Well-defined</a:t>
            </a: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Flexibility and extensibility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Interoperability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" y="5778927"/>
            <a:ext cx="1148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Clemente, F. J. G.,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Martínez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Pérez, G.,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Botía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Blaya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J. A., &amp; Gómez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Skarmeta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A. F. (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n.d.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Representing Security Policies in Web Information Systems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2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65238"/>
            <a:ext cx="12192000" cy="949234"/>
          </a:xfrm>
        </p:spPr>
        <p:txBody>
          <a:bodyPr>
            <a:normAutofit/>
          </a:bodyPr>
          <a:lstStyle/>
          <a:p>
            <a:r>
              <a:rPr lang="de-AT" sz="4000" dirty="0"/>
              <a:t>Semantics and Deontic Logic 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505460" y="1606481"/>
            <a:ext cx="11516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Existing work in the area focuses on modelling legal requirements using: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Semantic technologies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Rule/ Deontic based concepts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A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Example of languages: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KAoS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Rei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Protune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" y="6453961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4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Approaches for policy specification </a:t>
            </a:r>
            <a:br>
              <a:rPr lang="de-AT" sz="44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82124" y="5999531"/>
            <a:ext cx="10909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Vos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Kirrane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Padget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J., &amp; Satoh, K. (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n.d.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ODRL policy modelling and compliance checking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563" y="4376470"/>
            <a:ext cx="5788977" cy="120032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lack of standardised mechanisms for representing policies, such that compliance can be checked automatically</a:t>
            </a:r>
          </a:p>
        </p:txBody>
      </p:sp>
    </p:spTree>
    <p:extLst>
      <p:ext uri="{BB962C8B-B14F-4D97-AF65-F5344CB8AC3E}">
        <p14:creationId xmlns:p14="http://schemas.microsoft.com/office/powerpoint/2010/main" val="312260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" y="152400"/>
            <a:ext cx="12192000" cy="807720"/>
          </a:xfrm>
        </p:spPr>
        <p:txBody>
          <a:bodyPr/>
          <a:lstStyle/>
          <a:p>
            <a:r>
              <a:rPr lang="de-AT" dirty="0"/>
              <a:t>Existing Work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2560" y="2880486"/>
            <a:ext cx="11846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latin typeface="Calibri" panose="020F0502020204030204" pitchFamily="34" charset="0"/>
                <a:cs typeface="Calibri" panose="020F0502020204030204" pitchFamily="34" charset="0"/>
              </a:rPr>
              <a:t>How to model and automatically reason over legal text?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45" y="3662191"/>
            <a:ext cx="2956255" cy="29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45721"/>
            <a:ext cx="12192000" cy="949234"/>
          </a:xfrm>
        </p:spPr>
        <p:txBody>
          <a:bodyPr>
            <a:normAutofit/>
          </a:bodyPr>
          <a:lstStyle/>
          <a:p>
            <a:r>
              <a:rPr lang="de-AT" sz="3600" dirty="0"/>
              <a:t>ODRL policy modelling and compliance checking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137850"/>
            <a:ext cx="4693920" cy="4266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" y="6426815"/>
            <a:ext cx="1959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Work 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861" y="1412141"/>
            <a:ext cx="77666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b="1" dirty="0"/>
              <a:t>Modelling:</a:t>
            </a:r>
          </a:p>
          <a:p>
            <a:pPr marL="342900" lvl="2" indent="22225">
              <a:buFont typeface="Wingdings" panose="05000000000000000000" pitchFamily="2" charset="2"/>
              <a:buChar char="§"/>
            </a:pPr>
            <a:r>
              <a:rPr lang="de-AT" sz="2400" dirty="0"/>
              <a:t>   Create a model and an ontology that woud present regulations (an extension of ODRL</a:t>
            </a:r>
            <a:r>
              <a:rPr lang="de-AT" sz="2400" baseline="30000" dirty="0"/>
              <a:t>1</a:t>
            </a:r>
            <a:r>
              <a:rPr lang="de-AT" sz="2400" dirty="0"/>
              <a:t>)</a:t>
            </a:r>
          </a:p>
          <a:p>
            <a:pPr marL="342900" lvl="2" indent="22225">
              <a:buFont typeface="Wingdings" panose="05000000000000000000" pitchFamily="2" charset="2"/>
              <a:buChar char="§"/>
            </a:pPr>
            <a:r>
              <a:rPr lang="de-AT" sz="2400" dirty="0"/>
              <a:t>   Annotate the GDPR articles based on the model (manually)</a:t>
            </a:r>
          </a:p>
          <a:p>
            <a:pPr marL="342900" lvl="2" indent="22225">
              <a:buFont typeface="Wingdings" panose="05000000000000000000" pitchFamily="2" charset="2"/>
              <a:buChar char="§"/>
            </a:pPr>
            <a:r>
              <a:rPr lang="en-GB" sz="2400" dirty="0"/>
              <a:t>   Encode </a:t>
            </a:r>
            <a:r>
              <a:rPr lang="de-AT" sz="2400" dirty="0"/>
              <a:t>the GDPR articles</a:t>
            </a:r>
          </a:p>
          <a:p>
            <a:pPr marL="342900" lvl="2" indent="22225">
              <a:buFont typeface="Wingdings" panose="05000000000000000000" pitchFamily="2" charset="2"/>
              <a:buChar char="§"/>
            </a:pPr>
            <a:r>
              <a:rPr lang="de-AT" sz="2400" dirty="0"/>
              <a:t>   Encode The company business processes</a:t>
            </a:r>
          </a:p>
          <a:p>
            <a:pPr marL="342900" lvl="2"/>
            <a:endParaRPr lang="de-AT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b="1" dirty="0"/>
              <a:t>Compliance checking:</a:t>
            </a:r>
          </a:p>
          <a:p>
            <a:pPr marL="342900" lvl="1" indent="22225">
              <a:buFont typeface="Wingdings" panose="05000000000000000000" pitchFamily="2" charset="2"/>
              <a:buChar char="§"/>
            </a:pPr>
            <a:r>
              <a:rPr lang="de-AT" sz="2400" dirty="0"/>
              <a:t>   Fedding the model along with the encoded business processes to an answer set solver </a:t>
            </a:r>
          </a:p>
          <a:p>
            <a:pPr marL="342900" lvl="1" indent="22225">
              <a:buFont typeface="Wingdings" panose="05000000000000000000" pitchFamily="2" charset="2"/>
              <a:buChar char="§"/>
            </a:pPr>
            <a:r>
              <a:rPr lang="en-GB" sz="2400" dirty="0"/>
              <a:t>   Provide evidence in support of the compliance decision</a:t>
            </a:r>
          </a:p>
          <a:p>
            <a:pPr marL="342900" lvl="1" indent="22225">
              <a:buFont typeface="Wingdings" panose="05000000000000000000" pitchFamily="2" charset="2"/>
              <a:buChar char="§"/>
            </a:pPr>
            <a:endParaRPr lang="de-AT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AT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AT" sz="2400" dirty="0"/>
          </a:p>
          <a:p>
            <a:endParaRPr lang="en-GB" sz="2400" dirty="0"/>
          </a:p>
        </p:txBody>
      </p:sp>
      <p:sp>
        <p:nvSpPr>
          <p:cNvPr id="8" name="Snip Single Corner Rectangle 7"/>
          <p:cNvSpPr/>
          <p:nvPr/>
        </p:nvSpPr>
        <p:spPr>
          <a:xfrm>
            <a:off x="7537133" y="5099085"/>
            <a:ext cx="4548187" cy="1211470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Manually encoding by annotating</a:t>
            </a:r>
          </a:p>
          <a:p>
            <a:r>
              <a:rPr lang="de-A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compliance checking</a:t>
            </a:r>
          </a:p>
          <a:p>
            <a:r>
              <a:rPr lang="de-A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enforcement/Imposition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6519148"/>
            <a:ext cx="9204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sz="1800" dirty="0"/>
              <a:t>The Open Digital Rights Language -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https://www.w3.org/TR/odrl-model/</a:t>
            </a:r>
          </a:p>
        </p:txBody>
      </p:sp>
    </p:spTree>
    <p:extLst>
      <p:ext uri="{BB962C8B-B14F-4D97-AF65-F5344CB8AC3E}">
        <p14:creationId xmlns:p14="http://schemas.microsoft.com/office/powerpoint/2010/main" val="295587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30480"/>
            <a:ext cx="12192000" cy="949234"/>
          </a:xfrm>
        </p:spPr>
        <p:txBody>
          <a:bodyPr>
            <a:noAutofit/>
          </a:bodyPr>
          <a:lstStyle/>
          <a:p>
            <a:r>
              <a:rPr lang="de-AT" sz="3600" dirty="0"/>
              <a:t>ALDA: Cognitive Assistant for Legal Document Analytics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0" y="1001647"/>
            <a:ext cx="3964304" cy="42070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" y="6442055"/>
            <a:ext cx="1959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Work 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1388745"/>
            <a:ext cx="7010400" cy="4324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703" y="5618530"/>
            <a:ext cx="702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System Architecture of the proposed system to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legal documents</a:t>
            </a:r>
          </a:p>
        </p:txBody>
      </p:sp>
      <p:sp>
        <p:nvSpPr>
          <p:cNvPr id="7" name="Snip Single Corner Rectangle 6"/>
          <p:cNvSpPr/>
          <p:nvPr/>
        </p:nvSpPr>
        <p:spPr>
          <a:xfrm>
            <a:off x="7321441" y="5230586"/>
            <a:ext cx="4548187" cy="969590"/>
          </a:xfrm>
          <a:prstGeom prst="snip1Rect">
            <a:avLst>
              <a:gd name="adj" fmla="val 1289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Encoding </a:t>
            </a:r>
          </a:p>
          <a:p>
            <a:r>
              <a:rPr lang="de-AT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compliance checking</a:t>
            </a:r>
          </a:p>
        </p:txBody>
      </p:sp>
    </p:spTree>
    <p:extLst>
      <p:ext uri="{BB962C8B-B14F-4D97-AF65-F5344CB8AC3E}">
        <p14:creationId xmlns:p14="http://schemas.microsoft.com/office/powerpoint/2010/main" val="57574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56" y="85061"/>
            <a:ext cx="12192000" cy="949234"/>
          </a:xfrm>
        </p:spPr>
        <p:txBody>
          <a:bodyPr/>
          <a:lstStyle/>
          <a:p>
            <a:r>
              <a:rPr lang="de-AT" dirty="0"/>
              <a:t>Outline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5121" y="2179547"/>
            <a:ext cx="107388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Usage Control Policies Overview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AT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Approaches for Policy Specification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AT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Existing Work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7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1269757" y="1033851"/>
            <a:ext cx="10213597" cy="525113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2960"/>
            <a:endParaRPr lang="en-GB" sz="162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56301" y="2497473"/>
            <a:ext cx="2775359" cy="25831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22960"/>
            <a:endParaRPr lang="en-GB" sz="252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7024" y="1351277"/>
            <a:ext cx="4686025" cy="4723046"/>
          </a:xfrm>
          <a:prstGeom prst="ellipse">
            <a:avLst/>
          </a:prstGeom>
          <a:solidFill>
            <a:schemeClr val="bg1">
              <a:alpha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22960"/>
            <a:endParaRPr lang="en-GB" sz="252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469" y="142816"/>
            <a:ext cx="2058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59" y="2205034"/>
            <a:ext cx="1544399" cy="1442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23" y="2860061"/>
            <a:ext cx="1383514" cy="126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3" y="2809845"/>
            <a:ext cx="1387723" cy="1254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04" y="4049876"/>
            <a:ext cx="1371872" cy="1289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43" y="1503015"/>
            <a:ext cx="1254394" cy="12543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373484" y="5139634"/>
            <a:ext cx="20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de-AT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owner</a:t>
            </a:r>
            <a:endParaRPr lang="en-GB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8982" y="6063948"/>
            <a:ext cx="236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de-AT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consumers</a:t>
            </a:r>
            <a:endParaRPr lang="en-GB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80" y="2954599"/>
            <a:ext cx="1600884" cy="1600884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6781800" y="1191392"/>
            <a:ext cx="2549877" cy="938820"/>
          </a:xfrm>
          <a:prstGeom prst="wedgeEllipseCallout">
            <a:avLst>
              <a:gd name="adj1" fmla="val 45411"/>
              <a:gd name="adj2" fmla="val 972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policy to use my data ...</a:t>
            </a:r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54" y="3659418"/>
            <a:ext cx="809644" cy="809644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flipV="1">
            <a:off x="5541399" y="3879206"/>
            <a:ext cx="980935" cy="370066"/>
          </a:xfrm>
          <a:prstGeom prst="rightArrow">
            <a:avLst>
              <a:gd name="adj1" fmla="val 50000"/>
              <a:gd name="adj2" fmla="val 4268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0" dirty="0"/>
          </a:p>
        </p:txBody>
      </p:sp>
      <p:sp>
        <p:nvSpPr>
          <p:cNvPr id="25" name="Right Arrow 24"/>
          <p:cNvSpPr/>
          <p:nvPr/>
        </p:nvSpPr>
        <p:spPr>
          <a:xfrm rot="10800000" flipV="1">
            <a:off x="7595418" y="3879206"/>
            <a:ext cx="980935" cy="370066"/>
          </a:xfrm>
          <a:prstGeom prst="rightArrow">
            <a:avLst>
              <a:gd name="adj1" fmla="val 50000"/>
              <a:gd name="adj2" fmla="val 4268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0" dirty="0"/>
          </a:p>
        </p:txBody>
      </p:sp>
      <p:sp>
        <p:nvSpPr>
          <p:cNvPr id="26" name="TextBox 25"/>
          <p:cNvSpPr txBox="1"/>
          <p:nvPr/>
        </p:nvSpPr>
        <p:spPr>
          <a:xfrm>
            <a:off x="6181365" y="4652804"/>
            <a:ext cx="2564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ODRL policy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277193" y="4203154"/>
            <a:ext cx="89865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80" dirty="0">
                <a:latin typeface="Calibri" panose="020F0502020204030204" pitchFamily="34" charset="0"/>
                <a:cs typeface="Calibri" panose="020F0502020204030204" pitchFamily="34" charset="0"/>
              </a:rPr>
              <a:t>Alice</a:t>
            </a:r>
            <a:endParaRPr lang="en-GB" sz="168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1933" y="2750755"/>
            <a:ext cx="104812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80" dirty="0">
                <a:latin typeface="Calibri" panose="020F0502020204030204" pitchFamily="34" charset="0"/>
                <a:cs typeface="Calibri" panose="020F0502020204030204" pitchFamily="34" charset="0"/>
              </a:rPr>
              <a:t>Maral</a:t>
            </a:r>
            <a:endParaRPr lang="en-GB" sz="168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533" y="4203154"/>
            <a:ext cx="89865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80" dirty="0">
                <a:latin typeface="Calibri" panose="020F0502020204030204" pitchFamily="34" charset="0"/>
                <a:cs typeface="Calibri" panose="020F0502020204030204" pitchFamily="34" charset="0"/>
              </a:rPr>
              <a:t>John</a:t>
            </a:r>
            <a:endParaRPr lang="en-GB" sz="168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7894" y="5393344"/>
            <a:ext cx="89865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80" dirty="0">
                <a:latin typeface="Calibri" panose="020F0502020204030204" pitchFamily="34" charset="0"/>
                <a:cs typeface="Calibri" panose="020F0502020204030204" pitchFamily="34" charset="0"/>
              </a:rPr>
              <a:t>Alex</a:t>
            </a:r>
            <a:endParaRPr lang="en-GB" sz="168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5720" y="6466371"/>
            <a:ext cx="420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Usage Control Policies Overview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0101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/>
      <p:bldP spid="2" grpId="0"/>
      <p:bldP spid="23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203" y="-55997"/>
            <a:ext cx="8208000" cy="1084586"/>
          </a:xfrm>
        </p:spPr>
        <p:txBody>
          <a:bodyPr>
            <a:normAutofit/>
          </a:bodyPr>
          <a:lstStyle/>
          <a:p>
            <a:r>
              <a:rPr lang="de-AT" sz="4000" dirty="0"/>
              <a:t>Example of a policy - ODRL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537" y="1322454"/>
            <a:ext cx="1362799" cy="1362799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>
            <a:off x="720506" y="2003854"/>
            <a:ext cx="7591697" cy="396353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0" dirty="0"/>
          </a:p>
        </p:txBody>
      </p:sp>
      <p:sp>
        <p:nvSpPr>
          <p:cNvPr id="10" name="TextBox 9"/>
          <p:cNvSpPr txBox="1"/>
          <p:nvPr/>
        </p:nvSpPr>
        <p:spPr>
          <a:xfrm>
            <a:off x="1332907" y="2884357"/>
            <a:ext cx="6366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John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watch  Harry Potter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–permission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A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Alice</a:t>
            </a:r>
            <a:r>
              <a:rPr lang="de-A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can not  watch</a:t>
            </a:r>
            <a:r>
              <a:rPr lang="de-AT" sz="2000" dirty="0">
                <a:latin typeface="Calibri" panose="020F0502020204030204" pitchFamily="34" charset="0"/>
                <a:cs typeface="Calibri" panose="020F0502020204030204" pitchFamily="34" charset="0"/>
              </a:rPr>
              <a:t>  Harry Potter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de-AT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prohibition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Alex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must pay 5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euros to watch the movie Harry Potter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–obligation</a:t>
            </a:r>
          </a:p>
          <a:p>
            <a:endParaRPr lang="de-A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000" i="1" dirty="0">
                <a:latin typeface="Calibri" panose="020F0502020204030204" pitchFamily="34" charset="0"/>
                <a:cs typeface="Calibri" panose="020F0502020204030204" pitchFamily="34" charset="0"/>
              </a:rPr>
              <a:t>Maral</a:t>
            </a:r>
            <a:r>
              <a:rPr lang="de-AT" sz="2000" dirty="0">
                <a:latin typeface="Calibri" panose="020F0502020204030204" pitchFamily="34" charset="0"/>
                <a:cs typeface="Calibri" panose="020F0502020204030204" pitchFamily="34" charset="0"/>
              </a:rPr>
              <a:t> can watch the movie Harry Potter </a:t>
            </a:r>
            <a:r>
              <a:rPr lang="de-A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without paying </a:t>
            </a:r>
            <a:r>
              <a:rPr lang="de-AT" sz="2000" dirty="0">
                <a:latin typeface="Calibri" panose="020F0502020204030204" pitchFamily="34" charset="0"/>
                <a:cs typeface="Calibri" panose="020F0502020204030204" pitchFamily="34" charset="0"/>
              </a:rPr>
              <a:t>if she is an employee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de-AT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dispensation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4600" y="6501153"/>
            <a:ext cx="9170268" cy="3508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8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inspired from https://www.w3.org/TR/odrl-model/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5433"/>
            <a:ext cx="420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Usage Control Policies Overview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5818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543" y="1103769"/>
            <a:ext cx="11485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Policies constrain the behaviour of system components:</a:t>
            </a:r>
          </a:p>
          <a:p>
            <a:pPr marL="342900" lvl="0" indent="22225">
              <a:buFont typeface="Wingdings" panose="05000000000000000000" pitchFamily="2" charset="2"/>
              <a:buChar char="§"/>
            </a:pPr>
            <a:r>
              <a:rPr lang="de-AT" sz="2400" dirty="0">
                <a:latin typeface="Calibri" panose="020F0502020204030204" pitchFamily="34" charset="0"/>
                <a:cs typeface="Calibri" panose="020F0502020204030204" pitchFamily="34" charset="0"/>
              </a:rPr>
              <a:t>    A set of rules</a:t>
            </a:r>
          </a:p>
          <a:p>
            <a:pPr marL="342900" lvl="0"/>
            <a:endParaRPr lang="de-A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to: </a:t>
            </a:r>
          </a:p>
          <a:p>
            <a:pPr marL="715963" lvl="1" indent="-342900"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storage</a:t>
            </a:r>
          </a:p>
          <a:p>
            <a:pPr marL="719138" lvl="1" indent="-346075"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</a:p>
          <a:p>
            <a:pPr marL="715963" lvl="1" indent="-342900"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Aggregation</a:t>
            </a:r>
          </a:p>
          <a:p>
            <a:pPr marL="715963" lvl="1" indent="-342900"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7825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 of:</a:t>
            </a:r>
          </a:p>
          <a:p>
            <a:pPr marL="441325" lvl="1" indent="-76200"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Intellectual property protection</a:t>
            </a:r>
          </a:p>
          <a:p>
            <a:pPr marL="441325" lvl="1" indent="-76200"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Privacy protection</a:t>
            </a:r>
          </a:p>
          <a:p>
            <a:pPr marL="441325" lvl="1" indent="-76200"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de-AT" sz="24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 with regulations</a:t>
            </a:r>
          </a:p>
          <a:p>
            <a:pPr marL="441325" lvl="1" indent="-76200"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Digital rights management</a:t>
            </a:r>
          </a:p>
          <a:p>
            <a:pPr marL="365125" lvl="1"/>
            <a:endParaRPr lang="de-AT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AT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377825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2055"/>
            <a:ext cx="420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Usage Control Policies Overview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139859"/>
            <a:ext cx="11521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Usage Control: An extension of Access Control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40193"/>
            <a:ext cx="420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Usage Control Policies Overview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945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6701"/>
            <a:ext cx="12192000" cy="949234"/>
          </a:xfrm>
        </p:spPr>
        <p:txBody>
          <a:bodyPr>
            <a:normAutofit/>
          </a:bodyPr>
          <a:lstStyle/>
          <a:p>
            <a:r>
              <a:rPr lang="de-AT" sz="4400" dirty="0"/>
              <a:t>What if no compliance is enforced ?</a:t>
            </a:r>
            <a:endParaRPr lang="en-GB" sz="4400" dirty="0"/>
          </a:p>
        </p:txBody>
      </p:sp>
      <p:sp>
        <p:nvSpPr>
          <p:cNvPr id="3" name="Rectangle 2"/>
          <p:cNvSpPr/>
          <p:nvPr/>
        </p:nvSpPr>
        <p:spPr>
          <a:xfrm>
            <a:off x="320040" y="2012135"/>
            <a:ext cx="445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Costly fines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Loss of reputation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Liability for material and non-material damages</a:t>
            </a:r>
            <a:endParaRPr lang="en-GB" sz="1600" strike="sngStrik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60" y="1563984"/>
            <a:ext cx="679704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1040" y="6040976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Examples for fines regarding GDPR compliance issues </a:t>
            </a:r>
            <a:r>
              <a:rPr lang="de-AT" dirty="0"/>
              <a:t>https://www.enforcementtracker.com/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6455433"/>
            <a:ext cx="420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Usage Control Policies Overview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8784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28" y="1140231"/>
            <a:ext cx="5030388" cy="51785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172" y="0"/>
            <a:ext cx="8208000" cy="1084586"/>
          </a:xfrm>
        </p:spPr>
        <p:txBody>
          <a:bodyPr>
            <a:normAutofit/>
          </a:bodyPr>
          <a:lstStyle/>
          <a:p>
            <a:r>
              <a:rPr lang="de-AT" sz="4000" dirty="0"/>
              <a:t>Definitions - ODRL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61520" y="1991444"/>
            <a:ext cx="6017508" cy="432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2940" lvl="1" indent="-342900" defTabSz="1097167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Policy: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One or more rules</a:t>
            </a:r>
          </a:p>
          <a:p>
            <a:pPr marL="662940" lvl="1" indent="-342900" defTabSz="1097167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62940" lvl="1" indent="-342900" defTabSz="1097167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Rule: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 abstract concept that represents the common characteristics of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permissions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prohibitions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obligations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dispensations</a:t>
            </a:r>
          </a:p>
          <a:p>
            <a:pPr marL="647700" lvl="1" indent="-327660" defTabSz="10971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6D3"/>
              </a:buClr>
              <a:buSzPct val="100000"/>
              <a:buFont typeface="Wingdings" charset="2"/>
              <a:buChar char="§"/>
            </a:pPr>
            <a:endParaRPr lang="en-US" altLang="en-US" sz="2400" dirty="0">
              <a:latin typeface="Montserrat"/>
            </a:endParaRPr>
          </a:p>
          <a:p>
            <a:pPr marL="647700" lvl="1" indent="-327660" defTabSz="10971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6D3"/>
              </a:buClr>
              <a:buSzPct val="100000"/>
              <a:buFont typeface="Wingdings" charset="2"/>
              <a:buChar char="§"/>
            </a:pPr>
            <a:endParaRPr lang="en-US" altLang="en-US" sz="1920" dirty="0">
              <a:latin typeface="Montserrat"/>
            </a:endParaRPr>
          </a:p>
          <a:p>
            <a:pPr marL="647700" lvl="1" indent="-327660" defTabSz="10971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6D3"/>
              </a:buClr>
              <a:buSzPct val="100000"/>
              <a:buFont typeface="Wingdings" charset="2"/>
              <a:buChar char="§"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647700" lvl="1" indent="-327660" defTabSz="10971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96D3"/>
              </a:buClr>
              <a:buSzPct val="100000"/>
              <a:buFont typeface="Wingdings" charset="2"/>
              <a:buChar char="§"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8413" y="6495592"/>
            <a:ext cx="5631670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80" dirty="0">
                <a:solidFill>
                  <a:schemeClr val="tx1"/>
                </a:solidFill>
              </a:rPr>
              <a:t>Definitions taken from https://www.w3.org/TR/odrl-model/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6765769" y="5189513"/>
            <a:ext cx="1510542" cy="1710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80" dirty="0"/>
          </a:p>
        </p:txBody>
      </p:sp>
      <p:sp>
        <p:nvSpPr>
          <p:cNvPr id="9" name="Rectangle 8"/>
          <p:cNvSpPr/>
          <p:nvPr/>
        </p:nvSpPr>
        <p:spPr>
          <a:xfrm>
            <a:off x="0" y="6440193"/>
            <a:ext cx="420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Usage Control Policies Overview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010490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237350"/>
            <a:ext cx="8224520" cy="1606690"/>
          </a:xfrm>
        </p:spPr>
        <p:txBody>
          <a:bodyPr>
            <a:noAutofit/>
          </a:bodyPr>
          <a:lstStyle/>
          <a:p>
            <a:pPr>
              <a:tabLst>
                <a:tab pos="2865438" algn="l"/>
              </a:tabLst>
            </a:pPr>
            <a:r>
              <a:rPr lang="de-AT" sz="4000" dirty="0"/>
              <a:t>Adopting policy based approach</a:t>
            </a:r>
            <a:br>
              <a:rPr lang="en-GB" sz="4000" dirty="0"/>
            </a:br>
            <a:br>
              <a:rPr lang="de-AT" sz="4000" dirty="0"/>
            </a:br>
            <a:endParaRPr lang="en-GB" sz="4000" dirty="0"/>
          </a:p>
        </p:txBody>
      </p:sp>
      <p:sp>
        <p:nvSpPr>
          <p:cNvPr id="3" name="Rectangle 2"/>
          <p:cNvSpPr/>
          <p:nvPr/>
        </p:nvSpPr>
        <p:spPr>
          <a:xfrm>
            <a:off x="284480" y="1844040"/>
            <a:ext cx="11247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The adoption of a policy-based approach for controlling a system requires: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An appropriate policy representation regarding both syntax and semantics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The design and  development of a policy management framework to transfer, store and enforce the policy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" y="6453961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4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Approaches for policy specification </a:t>
            </a:r>
            <a:br>
              <a:rPr lang="de-AT" sz="44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84163" y="5761404"/>
            <a:ext cx="1148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Clemente, F. J. G.,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Martínez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Pérez, G.,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Botía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Blaya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J. A., &amp; Gómez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Skarmeta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A. F. (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n.d.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Representing Security Policies in Web Information Systems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8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-173194"/>
            <a:ext cx="12192000" cy="1209040"/>
          </a:xfrm>
        </p:spPr>
        <p:txBody>
          <a:bodyPr>
            <a:noAutofit/>
          </a:bodyPr>
          <a:lstStyle/>
          <a:p>
            <a:r>
              <a:rPr lang="de-AT" sz="4000" dirty="0"/>
              <a:t>How to specify a policy? 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01320" y="1581656"/>
            <a:ext cx="11389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latin typeface="Calibri" panose="020F0502020204030204" pitchFamily="34" charset="0"/>
                <a:cs typeface="Calibri" panose="020F0502020204030204" pitchFamily="34" charset="0"/>
              </a:rPr>
              <a:t>Approaches: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 formal policy languages that a computer can directly process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Rule-based policy notation using an if-then-else format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The representation of policies based on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deontic logic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for obligation and permissibility rules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" y="6453961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24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Approaches for policy specification </a:t>
            </a:r>
            <a:br>
              <a:rPr lang="de-AT" sz="44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01320" y="5747267"/>
            <a:ext cx="1163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Kagal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L.,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Finin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T., &amp; Joshi, A. (2003).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LNCS 2870 - A Policy Based Approach to Security for the Semantic Web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. http://www.w3.org/TR/webont-req/</a:t>
            </a:r>
            <a:endParaRPr lang="en-GB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0053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717</Words>
  <Application>Microsoft Office PowerPoint</Application>
  <PresentationFormat>Widescreen</PresentationFormat>
  <Paragraphs>125</Paragraphs>
  <Slides>14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Montserrat</vt:lpstr>
      <vt:lpstr>Wingdings</vt:lpstr>
      <vt:lpstr>Metropolitan</vt:lpstr>
      <vt:lpstr> Representing and Reasoing over Legal Policies</vt:lpstr>
      <vt:lpstr>Outline</vt:lpstr>
      <vt:lpstr>PowerPoint Presentation</vt:lpstr>
      <vt:lpstr>Example of a policy - ODRL</vt:lpstr>
      <vt:lpstr>PowerPoint Presentation</vt:lpstr>
      <vt:lpstr>What if no compliance is enforced ?</vt:lpstr>
      <vt:lpstr>Definitions - ODRL</vt:lpstr>
      <vt:lpstr>Adopting policy based approach  </vt:lpstr>
      <vt:lpstr>How to specify a policy? </vt:lpstr>
      <vt:lpstr>Requirements for Policy Specification</vt:lpstr>
      <vt:lpstr>Semantics and Deontic Logic </vt:lpstr>
      <vt:lpstr>Existing Work </vt:lpstr>
      <vt:lpstr>ODRL policy modelling and compliance checking</vt:lpstr>
      <vt:lpstr>ALDA: Cognitive Assistant for Legal Document Analytics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Axel Ngonga</dc:creator>
  <cp:lastModifiedBy>Efstratios Koulierakis</cp:lastModifiedBy>
  <cp:revision>68</cp:revision>
  <dcterms:created xsi:type="dcterms:W3CDTF">2019-09-05T00:52:18Z</dcterms:created>
  <dcterms:modified xsi:type="dcterms:W3CDTF">2021-05-05T08:55:06Z</dcterms:modified>
</cp:coreProperties>
</file>